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2" r:id="rId3"/>
    <p:sldId id="263" r:id="rId4"/>
    <p:sldId id="256" r:id="rId5"/>
    <p:sldId id="257" r:id="rId6"/>
    <p:sldId id="258" r:id="rId7"/>
    <p:sldId id="259" r:id="rId8"/>
    <p:sldId id="261" r:id="rId9"/>
  </p:sldIdLst>
  <p:sldSz cx="6858000" cy="9906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2670" y="-180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B4E8-CBEC-4DAE-B499-E62A7A8786DF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7BCC-52E6-4079-A383-6FEE9B29E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809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B4E8-CBEC-4DAE-B499-E62A7A8786DF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7BCC-52E6-4079-A383-6FEE9B29E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669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B4E8-CBEC-4DAE-B499-E62A7A8786DF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7BCC-52E6-4079-A383-6FEE9B29E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62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B4E8-CBEC-4DAE-B499-E62A7A8786DF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7BCC-52E6-4079-A383-6FEE9B29E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77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B4E8-CBEC-4DAE-B499-E62A7A8786DF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7BCC-52E6-4079-A383-6FEE9B29E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669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B4E8-CBEC-4DAE-B499-E62A7A8786DF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7BCC-52E6-4079-A383-6FEE9B29E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74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B4E8-CBEC-4DAE-B499-E62A7A8786DF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7BCC-52E6-4079-A383-6FEE9B29E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4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B4E8-CBEC-4DAE-B499-E62A7A8786DF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7BCC-52E6-4079-A383-6FEE9B29E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509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B4E8-CBEC-4DAE-B499-E62A7A8786DF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7BCC-52E6-4079-A383-6FEE9B29E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631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B4E8-CBEC-4DAE-B499-E62A7A8786DF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7BCC-52E6-4079-A383-6FEE9B29E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034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B4E8-CBEC-4DAE-B499-E62A7A8786DF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7BCC-52E6-4079-A383-6FEE9B29E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06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1B4E8-CBEC-4DAE-B499-E62A7A8786DF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97BCC-52E6-4079-A383-6FEE9B29E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0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2.jpg"/><Relationship Id="rId7" Type="http://schemas.openxmlformats.org/officeDocument/2006/relationships/image" Target="../media/image15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9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microsoft.com/office/2007/relationships/hdphoto" Target="../media/hdphoto1.wdp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6BCFA7C1-0764-BAC3-EA14-D955167540D1}"/>
              </a:ext>
            </a:extLst>
          </p:cNvPr>
          <p:cNvSpPr/>
          <p:nvPr/>
        </p:nvSpPr>
        <p:spPr>
          <a:xfrm>
            <a:off x="1727972" y="3556102"/>
            <a:ext cx="3402056" cy="1504709"/>
          </a:xfrm>
          <a:prstGeom prst="roundRect">
            <a:avLst>
              <a:gd name="adj" fmla="val 4359"/>
            </a:avLst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EEC41C0-5A84-AD3A-B634-515513EABEBA}"/>
              </a:ext>
            </a:extLst>
          </p:cNvPr>
          <p:cNvSpPr txBox="1"/>
          <p:nvPr/>
        </p:nvSpPr>
        <p:spPr>
          <a:xfrm>
            <a:off x="1835320" y="3882121"/>
            <a:ext cx="3187360" cy="8526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ポリ包装</a:t>
            </a:r>
            <a:r>
              <a:rPr lang="ja-JP" altLang="ja-JP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使用量</a:t>
            </a:r>
            <a:r>
              <a:rPr lang="ja-JP" alt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管理</a:t>
            </a:r>
            <a:r>
              <a:rPr lang="ja-JP" alt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システム</a:t>
            </a:r>
            <a:endParaRPr lang="en-US" altLang="ja-JP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ja-JP" altLang="ja-JP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の使用</a:t>
            </a:r>
            <a:r>
              <a:rPr lang="ja-JP" alt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手順</a:t>
            </a:r>
            <a:endParaRPr lang="ja-JP" alt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8816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3AE65B0C-CFA3-01C2-5141-60BE9216DE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1146031" y="1653878"/>
            <a:ext cx="9147810" cy="6688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054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02BC49F-CCFF-47AD-2E8F-1EADBF181F0C}"/>
              </a:ext>
            </a:extLst>
          </p:cNvPr>
          <p:cNvSpPr txBox="1"/>
          <p:nvPr/>
        </p:nvSpPr>
        <p:spPr>
          <a:xfrm rot="16200000">
            <a:off x="110777" y="4275891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計算式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9DBFFDC2-0FE5-8F9E-1D2B-73E6D6E5BB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1011554" y="2009346"/>
            <a:ext cx="9452791" cy="585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269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4CF9C36-8591-A5F4-4FC1-9C20AF3C0CFD}"/>
              </a:ext>
            </a:extLst>
          </p:cNvPr>
          <p:cNvSpPr txBox="1"/>
          <p:nvPr/>
        </p:nvSpPr>
        <p:spPr>
          <a:xfrm>
            <a:off x="642730" y="514627"/>
            <a:ext cx="55725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ポリ包装</a:t>
            </a:r>
            <a:r>
              <a:rPr lang="ja-JP" altLang="ja-JP" sz="18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使用量管理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システム</a:t>
            </a:r>
            <a:r>
              <a:rPr lang="ja-JP" altLang="ja-JP" sz="18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の使用</a:t>
            </a:r>
            <a:r>
              <a:rPr lang="ja-JP" altLang="en-US" sz="18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方法</a:t>
            </a:r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2EFA70E-E2AA-CEE6-724B-40FD5122F8DA}"/>
              </a:ext>
            </a:extLst>
          </p:cNvPr>
          <p:cNvSpPr txBox="1"/>
          <p:nvPr/>
        </p:nvSpPr>
        <p:spPr>
          <a:xfrm>
            <a:off x="603005" y="1068556"/>
            <a:ext cx="5925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自店で使用している製品のフィルムの材質が、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PP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</a:t>
            </a:r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PE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LL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）或いは</a:t>
            </a:r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HDPE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か確認しましょう！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65E97CA-05B7-5BDF-7BE9-E6708BCE7467}"/>
              </a:ext>
            </a:extLst>
          </p:cNvPr>
          <p:cNvSpPr txBox="1"/>
          <p:nvPr/>
        </p:nvSpPr>
        <p:spPr>
          <a:xfrm>
            <a:off x="59266" y="1082396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167CAC5-D4E2-CA16-DFEE-AEAB2A65334F}"/>
              </a:ext>
            </a:extLst>
          </p:cNvPr>
          <p:cNvSpPr txBox="1"/>
          <p:nvPr/>
        </p:nvSpPr>
        <p:spPr>
          <a:xfrm>
            <a:off x="594086" y="2257768"/>
            <a:ext cx="59650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自店のフィルムの寸法を確認しましょう！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フィルム寸法＝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厚さ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×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幅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×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長さ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です。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ロールでもガゼットでもプラスチック重量は同じです。</a:t>
            </a:r>
          </a:p>
          <a:p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5D38862-B4F5-F56F-D512-56C22A0FDD86}"/>
              </a:ext>
            </a:extLst>
          </p:cNvPr>
          <p:cNvSpPr txBox="1"/>
          <p:nvPr/>
        </p:nvSpPr>
        <p:spPr>
          <a:xfrm>
            <a:off x="66511" y="238242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</a:t>
            </a:r>
          </a:p>
        </p:txBody>
      </p:sp>
      <p:sp>
        <p:nvSpPr>
          <p:cNvPr id="20" name="矢印: 下 19">
            <a:extLst>
              <a:ext uri="{FF2B5EF4-FFF2-40B4-BE49-F238E27FC236}">
                <a16:creationId xmlns:a16="http://schemas.microsoft.com/office/drawing/2014/main" id="{208DCA8D-18D5-88D5-4ABD-A61B64EA868A}"/>
              </a:ext>
            </a:extLst>
          </p:cNvPr>
          <p:cNvSpPr/>
          <p:nvPr/>
        </p:nvSpPr>
        <p:spPr>
          <a:xfrm>
            <a:off x="2804728" y="1772683"/>
            <a:ext cx="932462" cy="450278"/>
          </a:xfrm>
          <a:prstGeom prst="downArrow">
            <a:avLst>
              <a:gd name="adj1" fmla="val 50000"/>
              <a:gd name="adj2" fmla="val 67659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矢印: 下 21">
            <a:extLst>
              <a:ext uri="{FF2B5EF4-FFF2-40B4-BE49-F238E27FC236}">
                <a16:creationId xmlns:a16="http://schemas.microsoft.com/office/drawing/2014/main" id="{42A05881-C5BB-ADE6-B6C2-D2EF537D12E9}"/>
              </a:ext>
            </a:extLst>
          </p:cNvPr>
          <p:cNvSpPr/>
          <p:nvPr/>
        </p:nvSpPr>
        <p:spPr>
          <a:xfrm>
            <a:off x="2804728" y="3287155"/>
            <a:ext cx="932462" cy="450278"/>
          </a:xfrm>
          <a:prstGeom prst="downArrow">
            <a:avLst>
              <a:gd name="adj1" fmla="val 50000"/>
              <a:gd name="adj2" fmla="val 67659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D7A7D86-6BE4-90BF-4133-947D71C76C35}"/>
              </a:ext>
            </a:extLst>
          </p:cNvPr>
          <p:cNvSpPr txBox="1"/>
          <p:nvPr/>
        </p:nvSpPr>
        <p:spPr>
          <a:xfrm>
            <a:off x="2053680" y="4422828"/>
            <a:ext cx="3853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シート「計算式」で製品あたりの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プラスチック重量を計算します。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AAFAC72-9E4B-F56F-609F-70D74AF68952}"/>
              </a:ext>
            </a:extLst>
          </p:cNvPr>
          <p:cNvSpPr txBox="1"/>
          <p:nvPr/>
        </p:nvSpPr>
        <p:spPr>
          <a:xfrm>
            <a:off x="98991" y="3805372"/>
            <a:ext cx="567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4C39A8C6-024E-6552-3EC2-1E6EA933B079}"/>
              </a:ext>
            </a:extLst>
          </p:cNvPr>
          <p:cNvSpPr txBox="1"/>
          <p:nvPr/>
        </p:nvSpPr>
        <p:spPr>
          <a:xfrm>
            <a:off x="626414" y="7448763"/>
            <a:ext cx="5720598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ID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を入れるとシート「年計」まで各シートに同じ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ID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欄、品名欄、重量欄、寸法欄がそれぞれ表示されるので、必ず最初のシート「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月」に入力してください。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3ABEF15F-5ACA-B94F-2484-5082EB97C396}"/>
              </a:ext>
            </a:extLst>
          </p:cNvPr>
          <p:cNvSpPr txBox="1"/>
          <p:nvPr/>
        </p:nvSpPr>
        <p:spPr>
          <a:xfrm>
            <a:off x="603005" y="8424051"/>
            <a:ext cx="29736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自社が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月決算の場合、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月決算使用量管理帳」を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使用し「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月」のシートから入力。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2000" dirty="0">
                <a:solidFill>
                  <a:schemeClr val="accent5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図解</a:t>
            </a:r>
            <a:r>
              <a:rPr kumimoji="1" lang="en-US" altLang="ja-JP" sz="2000" dirty="0">
                <a:solidFill>
                  <a:schemeClr val="accent5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α</a:t>
            </a:r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へ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A7FB245-70C5-8417-8658-0B15F45C8DDA}"/>
              </a:ext>
            </a:extLst>
          </p:cNvPr>
          <p:cNvSpPr txBox="1"/>
          <p:nvPr/>
        </p:nvSpPr>
        <p:spPr>
          <a:xfrm>
            <a:off x="3576633" y="8424051"/>
            <a:ext cx="297870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途中で品名を変えた場合は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新しい品名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ID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を、最初の月の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シートに戻って、他の行に入力。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データがそのまま残ります。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2000" dirty="0">
                <a:solidFill>
                  <a:schemeClr val="accent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図解</a:t>
            </a:r>
            <a:r>
              <a:rPr kumimoji="1" lang="en-US" altLang="ja-JP" sz="2000" dirty="0">
                <a:solidFill>
                  <a:schemeClr val="accent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β</a:t>
            </a:r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へ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DEB426E-A243-5FD0-05A5-8C9930C70134}"/>
              </a:ext>
            </a:extLst>
          </p:cNvPr>
          <p:cNvSpPr txBox="1"/>
          <p:nvPr/>
        </p:nvSpPr>
        <p:spPr>
          <a:xfrm>
            <a:off x="688021" y="3783430"/>
            <a:ext cx="5588855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エクセルのシート「品名」に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使用している製品の寸法があるか確認しましょう。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214DFF1-CD30-8A20-7593-BC9EC031192A}"/>
              </a:ext>
            </a:extLst>
          </p:cNvPr>
          <p:cNvSpPr txBox="1"/>
          <p:nvPr/>
        </p:nvSpPr>
        <p:spPr>
          <a:xfrm>
            <a:off x="950493" y="4407747"/>
            <a:ext cx="11031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・ない場合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70ED725-6D9D-F12B-F43C-1E0727A42180}"/>
              </a:ext>
            </a:extLst>
          </p:cNvPr>
          <p:cNvSpPr txBox="1"/>
          <p:nvPr/>
        </p:nvSpPr>
        <p:spPr>
          <a:xfrm>
            <a:off x="1110052" y="5084514"/>
            <a:ext cx="49044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計算した重量はシート「品名」を開き、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PP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ID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P6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２以後、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PE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ID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R61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以後、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HDPE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ID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H3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以後に、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厚さ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×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幅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×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長さ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と共に記入する。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重量はｋｇ単位で、小数点以下は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桁で入力する。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75290C5-83B6-C878-4462-64FA62BD3716}"/>
              </a:ext>
            </a:extLst>
          </p:cNvPr>
          <p:cNvSpPr txBox="1"/>
          <p:nvPr/>
        </p:nvSpPr>
        <p:spPr>
          <a:xfrm>
            <a:off x="133063" y="6589129"/>
            <a:ext cx="567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④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8CF57B2-4487-BA14-556F-A0AB92C6E030}"/>
              </a:ext>
            </a:extLst>
          </p:cNvPr>
          <p:cNvSpPr txBox="1"/>
          <p:nvPr/>
        </p:nvSpPr>
        <p:spPr>
          <a:xfrm>
            <a:off x="595254" y="6690877"/>
            <a:ext cx="5934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最初のシート「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月」の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ID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欄に、使用しているフィルムの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種類の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ID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をすべて入力します。</a:t>
            </a:r>
          </a:p>
        </p:txBody>
      </p:sp>
      <p:sp>
        <p:nvSpPr>
          <p:cNvPr id="23" name="矢印: 下 22">
            <a:extLst>
              <a:ext uri="{FF2B5EF4-FFF2-40B4-BE49-F238E27FC236}">
                <a16:creationId xmlns:a16="http://schemas.microsoft.com/office/drawing/2014/main" id="{B032E9BB-63B1-53A5-79A6-DE29B519AB5A}"/>
              </a:ext>
            </a:extLst>
          </p:cNvPr>
          <p:cNvSpPr/>
          <p:nvPr/>
        </p:nvSpPr>
        <p:spPr>
          <a:xfrm>
            <a:off x="2794281" y="6233877"/>
            <a:ext cx="932462" cy="450278"/>
          </a:xfrm>
          <a:prstGeom prst="downArrow">
            <a:avLst>
              <a:gd name="adj1" fmla="val 50000"/>
              <a:gd name="adj2" fmla="val 67659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183CCA0-DA7B-C8DA-EB41-5CDBA4D1240C}"/>
              </a:ext>
            </a:extLst>
          </p:cNvPr>
          <p:cNvSpPr txBox="1"/>
          <p:nvPr/>
        </p:nvSpPr>
        <p:spPr>
          <a:xfrm>
            <a:off x="3737190" y="6168454"/>
            <a:ext cx="297870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小数点第３位は切り捨てではなく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四捨五入する。</a:t>
            </a:r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8192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EB9D9B1-C1AF-FEDF-945B-A95D42E26C15}"/>
              </a:ext>
            </a:extLst>
          </p:cNvPr>
          <p:cNvSpPr txBox="1"/>
          <p:nvPr/>
        </p:nvSpPr>
        <p:spPr>
          <a:xfrm>
            <a:off x="578120" y="914415"/>
            <a:ext cx="27719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シート「品名」右隣のシート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月」（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月決算使用量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管理帳の場合は１月）は、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前期繰越数を入力。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0AEEE59-3B1C-FEA5-586F-913EF7A5D5DC}"/>
              </a:ext>
            </a:extLst>
          </p:cNvPr>
          <p:cNvSpPr txBox="1"/>
          <p:nvPr/>
        </p:nvSpPr>
        <p:spPr>
          <a:xfrm>
            <a:off x="6850" y="107999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⑤</a:t>
            </a:r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62B4DDE0-0721-07DA-6E1A-19F117866165}"/>
              </a:ext>
            </a:extLst>
          </p:cNvPr>
          <p:cNvSpPr/>
          <p:nvPr/>
        </p:nvSpPr>
        <p:spPr>
          <a:xfrm rot="5400000">
            <a:off x="3172943" y="1047693"/>
            <a:ext cx="727789" cy="461665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076C84E-D789-DE7E-6D85-63DEDB7335B4}"/>
              </a:ext>
            </a:extLst>
          </p:cNvPr>
          <p:cNvSpPr txBox="1"/>
          <p:nvPr/>
        </p:nvSpPr>
        <p:spPr>
          <a:xfrm>
            <a:off x="3916309" y="996089"/>
            <a:ext cx="25891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通常月は自動的に前月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繰越欄に表記されます。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4789022-F115-4044-1904-B87EE4F4AEBC}"/>
              </a:ext>
            </a:extLst>
          </p:cNvPr>
          <p:cNvSpPr txBox="1"/>
          <p:nvPr/>
        </p:nvSpPr>
        <p:spPr>
          <a:xfrm>
            <a:off x="699201" y="3094602"/>
            <a:ext cx="26901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新しいフィルムが届けら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れたときは、「受入」欄に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その数を入力。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9E65F82-1486-2E98-F0B7-D5764C0531FB}"/>
              </a:ext>
            </a:extLst>
          </p:cNvPr>
          <p:cNvSpPr txBox="1"/>
          <p:nvPr/>
        </p:nvSpPr>
        <p:spPr>
          <a:xfrm>
            <a:off x="6850" y="329314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⑥</a:t>
            </a:r>
          </a:p>
        </p:txBody>
      </p:sp>
      <p:sp>
        <p:nvSpPr>
          <p:cNvPr id="15" name="二等辺三角形 14">
            <a:extLst>
              <a:ext uri="{FF2B5EF4-FFF2-40B4-BE49-F238E27FC236}">
                <a16:creationId xmlns:a16="http://schemas.microsoft.com/office/drawing/2014/main" id="{2232155B-7DB1-3894-FC20-04232EE314DB}"/>
              </a:ext>
            </a:extLst>
          </p:cNvPr>
          <p:cNvSpPr/>
          <p:nvPr/>
        </p:nvSpPr>
        <p:spPr>
          <a:xfrm rot="5400000">
            <a:off x="3188918" y="3416399"/>
            <a:ext cx="727789" cy="461665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9FF13E8-C290-4820-C02A-EF5207877878}"/>
              </a:ext>
            </a:extLst>
          </p:cNvPr>
          <p:cNvSpPr txBox="1"/>
          <p:nvPr/>
        </p:nvSpPr>
        <p:spPr>
          <a:xfrm>
            <a:off x="3797757" y="3050212"/>
            <a:ext cx="28248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フィルムを新しく使用する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日に、全部使い終わってい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なくても「払出」欄に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それぞれの数を入力。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8968272-C8DB-16F0-9129-A1CD431DEE63}"/>
              </a:ext>
            </a:extLst>
          </p:cNvPr>
          <p:cNvSpPr txBox="1"/>
          <p:nvPr/>
        </p:nvSpPr>
        <p:spPr>
          <a:xfrm>
            <a:off x="6850" y="493823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⑦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488910C-6763-23DB-60C3-3B8E4ABCD390}"/>
              </a:ext>
            </a:extLst>
          </p:cNvPr>
          <p:cNvSpPr txBox="1"/>
          <p:nvPr/>
        </p:nvSpPr>
        <p:spPr>
          <a:xfrm>
            <a:off x="524425" y="8252317"/>
            <a:ext cx="60981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使用していたファイルは、各シート「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月」の受入払出欄の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入力されている数字を削除すれば、今まで通りに使って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頂けます。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最初のシート「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月」（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月決算使用量管理帳の場合は１月）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の繰越欄は、前期繰越より数を入力してください。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8FAACBD-2043-1C0C-5E1F-CE4E38601E46}"/>
              </a:ext>
            </a:extLst>
          </p:cNvPr>
          <p:cNvSpPr txBox="1"/>
          <p:nvPr/>
        </p:nvSpPr>
        <p:spPr>
          <a:xfrm>
            <a:off x="6850" y="677284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⑧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120CCF98-6E28-2CF7-E93D-F71205F2FB18}"/>
              </a:ext>
            </a:extLst>
          </p:cNvPr>
          <p:cNvSpPr txBox="1"/>
          <p:nvPr/>
        </p:nvSpPr>
        <p:spPr>
          <a:xfrm>
            <a:off x="491098" y="4489956"/>
            <a:ext cx="609173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この「受入」「払出」欄に入力することで、その日に使用した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フィルムの重量が計算され、それが月ごとにまとめられて、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シート「年計」に反映されます。月ごとの使用量は自動的に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合計され、最終的に年間の使用量が計算されますので、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自社で使用するフィルムの使用量が掴めることになります。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1E3113D7-5F3B-BEB5-0505-004323580367}"/>
              </a:ext>
            </a:extLst>
          </p:cNvPr>
          <p:cNvSpPr txBox="1"/>
          <p:nvPr/>
        </p:nvSpPr>
        <p:spPr>
          <a:xfrm>
            <a:off x="6850" y="863288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⑨</a:t>
            </a:r>
          </a:p>
        </p:txBody>
      </p:sp>
      <p:sp>
        <p:nvSpPr>
          <p:cNvPr id="45" name="矢印: 下 44">
            <a:extLst>
              <a:ext uri="{FF2B5EF4-FFF2-40B4-BE49-F238E27FC236}">
                <a16:creationId xmlns:a16="http://schemas.microsoft.com/office/drawing/2014/main" id="{2F7B8059-DE1D-4308-952D-7E5265767F4B}"/>
              </a:ext>
            </a:extLst>
          </p:cNvPr>
          <p:cNvSpPr/>
          <p:nvPr/>
        </p:nvSpPr>
        <p:spPr>
          <a:xfrm>
            <a:off x="2930839" y="6086826"/>
            <a:ext cx="932462" cy="450278"/>
          </a:xfrm>
          <a:prstGeom prst="downArrow">
            <a:avLst>
              <a:gd name="adj1" fmla="val 50000"/>
              <a:gd name="adj2" fmla="val 67659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矢印: 下 46">
            <a:extLst>
              <a:ext uri="{FF2B5EF4-FFF2-40B4-BE49-F238E27FC236}">
                <a16:creationId xmlns:a16="http://schemas.microsoft.com/office/drawing/2014/main" id="{9EE52E81-FBF0-4A2D-74FD-D89FE6937FF5}"/>
              </a:ext>
            </a:extLst>
          </p:cNvPr>
          <p:cNvSpPr/>
          <p:nvPr/>
        </p:nvSpPr>
        <p:spPr>
          <a:xfrm>
            <a:off x="2930839" y="7686644"/>
            <a:ext cx="932462" cy="450278"/>
          </a:xfrm>
          <a:prstGeom prst="downArrow">
            <a:avLst>
              <a:gd name="adj1" fmla="val 50000"/>
              <a:gd name="adj2" fmla="val 67659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矢印: 下 50">
            <a:extLst>
              <a:ext uri="{FF2B5EF4-FFF2-40B4-BE49-F238E27FC236}">
                <a16:creationId xmlns:a16="http://schemas.microsoft.com/office/drawing/2014/main" id="{8A77BD10-14BC-DD18-9FD8-2793045C3ADD}"/>
              </a:ext>
            </a:extLst>
          </p:cNvPr>
          <p:cNvSpPr/>
          <p:nvPr/>
        </p:nvSpPr>
        <p:spPr>
          <a:xfrm>
            <a:off x="1385762" y="326783"/>
            <a:ext cx="932462" cy="450278"/>
          </a:xfrm>
          <a:prstGeom prst="downArrow">
            <a:avLst>
              <a:gd name="adj1" fmla="val 50000"/>
              <a:gd name="adj2" fmla="val 67659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9E8476D4-B609-1427-1ACE-3C2661E2013F}"/>
              </a:ext>
            </a:extLst>
          </p:cNvPr>
          <p:cNvSpPr txBox="1"/>
          <p:nvPr/>
        </p:nvSpPr>
        <p:spPr>
          <a:xfrm>
            <a:off x="2073936" y="2592680"/>
            <a:ext cx="2579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これで準備が終了です。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B22DB67D-7DCB-5B77-5450-1D39F40B0381}"/>
              </a:ext>
            </a:extLst>
          </p:cNvPr>
          <p:cNvSpPr txBox="1"/>
          <p:nvPr/>
        </p:nvSpPr>
        <p:spPr>
          <a:xfrm>
            <a:off x="506852" y="6590438"/>
            <a:ext cx="60179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決算期を迎え、新しい年度になりましたら、そのファイル名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に例えば「第●●期ポリ包装使用量管理ファイル」等の別名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をつけて保存してください。</a:t>
            </a: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076C4FB2-CD82-E532-6EDB-236DC6BA7FEF}"/>
              </a:ext>
            </a:extLst>
          </p:cNvPr>
          <p:cNvSpPr/>
          <p:nvPr/>
        </p:nvSpPr>
        <p:spPr>
          <a:xfrm>
            <a:off x="344363" y="2524074"/>
            <a:ext cx="6169273" cy="4964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292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4733452C-CD64-094F-0B28-A0BC0C3655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83" y="7670203"/>
            <a:ext cx="6813913" cy="2152633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A5E0241-D158-E468-A3E3-BB5EA67506E5}"/>
              </a:ext>
            </a:extLst>
          </p:cNvPr>
          <p:cNvSpPr txBox="1"/>
          <p:nvPr/>
        </p:nvSpPr>
        <p:spPr>
          <a:xfrm>
            <a:off x="2951946" y="11331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>
                <a:solidFill>
                  <a:schemeClr val="accent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図解</a:t>
            </a:r>
            <a:r>
              <a:rPr kumimoji="1" lang="en-US" altLang="ja-JP" sz="2000" dirty="0">
                <a:solidFill>
                  <a:schemeClr val="accent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α</a:t>
            </a:r>
            <a:endParaRPr kumimoji="1" lang="ja-JP" altLang="en-US" sz="2000" dirty="0">
              <a:solidFill>
                <a:schemeClr val="accent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1C20581F-68CD-8C94-45BE-76EC4B27C9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432385"/>
            <a:ext cx="6858000" cy="1001012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2B192B80-BE54-7826-3B18-BD01247DB3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641582"/>
            <a:ext cx="6858000" cy="1422296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64AF5AC6-4AC2-38E3-D640-1C4832AA81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9956" y="736350"/>
            <a:ext cx="6858000" cy="1960447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21AFEF5D-4314-9634-7D0E-037A0896AA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3289" y="2894697"/>
            <a:ext cx="6858000" cy="1019724"/>
          </a:xfrm>
          <a:prstGeom prst="rect">
            <a:avLst/>
          </a:prstGeom>
        </p:spPr>
      </p:pic>
      <p:sp>
        <p:nvSpPr>
          <p:cNvPr id="18" name="フローチャート: せん孔テープ 17">
            <a:extLst>
              <a:ext uri="{FF2B5EF4-FFF2-40B4-BE49-F238E27FC236}">
                <a16:creationId xmlns:a16="http://schemas.microsoft.com/office/drawing/2014/main" id="{445971EC-4D7A-306A-158A-FD98F8BC3F0D}"/>
              </a:ext>
            </a:extLst>
          </p:cNvPr>
          <p:cNvSpPr/>
          <p:nvPr/>
        </p:nvSpPr>
        <p:spPr>
          <a:xfrm>
            <a:off x="-232607" y="2633504"/>
            <a:ext cx="7262190" cy="371062"/>
          </a:xfrm>
          <a:prstGeom prst="flowChartPunchedTap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吹き出し: 角を丸めた四角形 18">
            <a:extLst>
              <a:ext uri="{FF2B5EF4-FFF2-40B4-BE49-F238E27FC236}">
                <a16:creationId xmlns:a16="http://schemas.microsoft.com/office/drawing/2014/main" id="{9CB38C70-8C76-4509-DCCD-A3837C3279EA}"/>
              </a:ext>
            </a:extLst>
          </p:cNvPr>
          <p:cNvSpPr/>
          <p:nvPr/>
        </p:nvSpPr>
        <p:spPr>
          <a:xfrm>
            <a:off x="792481" y="8498955"/>
            <a:ext cx="2240280" cy="853157"/>
          </a:xfrm>
          <a:prstGeom prst="wedgeRoundRectCallout">
            <a:avLst>
              <a:gd name="adj1" fmla="val -60570"/>
              <a:gd name="adj2" fmla="val -8640"/>
              <a:gd name="adj3" fmla="val 16667"/>
            </a:avLst>
          </a:prstGeom>
          <a:solidFill>
            <a:srgbClr val="FFFF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AE16611-066F-B107-F4CF-4295B1287830}"/>
              </a:ext>
            </a:extLst>
          </p:cNvPr>
          <p:cNvSpPr txBox="1"/>
          <p:nvPr/>
        </p:nvSpPr>
        <p:spPr>
          <a:xfrm>
            <a:off x="876300" y="8274894"/>
            <a:ext cx="204575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自店で使用している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全てのポリ包装の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ID</a:t>
            </a: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を入力してください</a:t>
            </a:r>
            <a:endParaRPr kumimoji="1" lang="ja-JP" altLang="en-US" sz="1600" dirty="0"/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8A69CC60-92DB-00ED-C65B-CD7FF0DC6C9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69" y="3472349"/>
            <a:ext cx="623431" cy="598089"/>
          </a:xfrm>
          <a:prstGeom prst="rect">
            <a:avLst/>
          </a:prstGeom>
        </p:spPr>
      </p:pic>
      <p:sp>
        <p:nvSpPr>
          <p:cNvPr id="2" name="吹き出し: 角を丸めた四角形 1">
            <a:extLst>
              <a:ext uri="{FF2B5EF4-FFF2-40B4-BE49-F238E27FC236}">
                <a16:creationId xmlns:a16="http://schemas.microsoft.com/office/drawing/2014/main" id="{9A36BA47-FD43-4649-3CFF-B60B5D56D114}"/>
              </a:ext>
            </a:extLst>
          </p:cNvPr>
          <p:cNvSpPr/>
          <p:nvPr/>
        </p:nvSpPr>
        <p:spPr>
          <a:xfrm>
            <a:off x="433980" y="1877275"/>
            <a:ext cx="2260567" cy="1477328"/>
          </a:xfrm>
          <a:prstGeom prst="wedgeRoundRectCallout">
            <a:avLst>
              <a:gd name="adj1" fmla="val 4521"/>
              <a:gd name="adj2" fmla="val 76570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9319F4-7F15-341D-B20D-D72E25710EC1}"/>
              </a:ext>
            </a:extLst>
          </p:cNvPr>
          <p:cNvSpPr txBox="1"/>
          <p:nvPr/>
        </p:nvSpPr>
        <p:spPr>
          <a:xfrm>
            <a:off x="619941" y="1783662"/>
            <a:ext cx="199125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予算の最初の月、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月決算であれ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ば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月のシート）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を開きます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dirty="0"/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E9B364F6-0ACB-510A-8D8B-9997D1C001E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84" y="4859132"/>
            <a:ext cx="724756" cy="695295"/>
          </a:xfrm>
          <a:prstGeom prst="rect">
            <a:avLst/>
          </a:prstGeom>
        </p:spPr>
      </p:pic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D671379E-8288-6C83-52E3-2F869DF22A79}"/>
              </a:ext>
            </a:extLst>
          </p:cNvPr>
          <p:cNvSpPr/>
          <p:nvPr/>
        </p:nvSpPr>
        <p:spPr>
          <a:xfrm>
            <a:off x="853440" y="4904406"/>
            <a:ext cx="5770879" cy="350875"/>
          </a:xfrm>
          <a:prstGeom prst="wedgeRoundRectCallout">
            <a:avLst>
              <a:gd name="adj1" fmla="val -55880"/>
              <a:gd name="adj2" fmla="val 28291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974F621-849D-48BD-D5F9-75057ECA5946}"/>
              </a:ext>
            </a:extLst>
          </p:cNvPr>
          <p:cNvSpPr txBox="1"/>
          <p:nvPr/>
        </p:nvSpPr>
        <p:spPr>
          <a:xfrm>
            <a:off x="715113" y="4649574"/>
            <a:ext cx="6040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この欄に品目別商品重量表から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ID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番号を打ち込むと･･･</a:t>
            </a:r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9AA72699-2415-5EEC-5055-67CA12AC0C1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699" y="8046059"/>
            <a:ext cx="780851" cy="749109"/>
          </a:xfrm>
          <a:prstGeom prst="rect">
            <a:avLst/>
          </a:prstGeom>
        </p:spPr>
      </p:pic>
      <p:sp>
        <p:nvSpPr>
          <p:cNvPr id="21" name="吹き出し: 角を丸めた四角形 20">
            <a:extLst>
              <a:ext uri="{FF2B5EF4-FFF2-40B4-BE49-F238E27FC236}">
                <a16:creationId xmlns:a16="http://schemas.microsoft.com/office/drawing/2014/main" id="{FF24B0ED-A3A9-7A43-4107-1DF23EB6A147}"/>
              </a:ext>
            </a:extLst>
          </p:cNvPr>
          <p:cNvSpPr/>
          <p:nvPr/>
        </p:nvSpPr>
        <p:spPr>
          <a:xfrm>
            <a:off x="4559301" y="6942075"/>
            <a:ext cx="2023742" cy="982725"/>
          </a:xfrm>
          <a:prstGeom prst="wedgeRoundRectCallout">
            <a:avLst>
              <a:gd name="adj1" fmla="val -52970"/>
              <a:gd name="adj2" fmla="val 92604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B954977-0690-1F52-FFFE-F61DA521E2FE}"/>
              </a:ext>
            </a:extLst>
          </p:cNvPr>
          <p:cNvSpPr txBox="1"/>
          <p:nvPr/>
        </p:nvSpPr>
        <p:spPr>
          <a:xfrm>
            <a:off x="4670341" y="6964160"/>
            <a:ext cx="17940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前年度の期末に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残った数を入力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してください</a:t>
            </a:r>
          </a:p>
        </p:txBody>
      </p:sp>
      <p:sp>
        <p:nvSpPr>
          <p:cNvPr id="27" name="右中かっこ 26">
            <a:extLst>
              <a:ext uri="{FF2B5EF4-FFF2-40B4-BE49-F238E27FC236}">
                <a16:creationId xmlns:a16="http://schemas.microsoft.com/office/drawing/2014/main" id="{C3D9A6CE-77C8-FB46-70EF-97624D5A260D}"/>
              </a:ext>
            </a:extLst>
          </p:cNvPr>
          <p:cNvSpPr/>
          <p:nvPr/>
        </p:nvSpPr>
        <p:spPr>
          <a:xfrm>
            <a:off x="399484" y="8161020"/>
            <a:ext cx="304801" cy="1685642"/>
          </a:xfrm>
          <a:prstGeom prst="rightBrace">
            <a:avLst>
              <a:gd name="adj1" fmla="val 33333"/>
              <a:gd name="adj2" fmla="val 54023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AB6C8397-22C4-A842-C154-9044398CAC2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381">
            <a:off x="699779" y="1051816"/>
            <a:ext cx="3948737" cy="3771374"/>
          </a:xfrm>
          <a:prstGeom prst="rect">
            <a:avLst/>
          </a:prstGeom>
        </p:spPr>
      </p:pic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C0326627-0EC2-2CA7-D0F0-348C6282533A}"/>
              </a:ext>
            </a:extLst>
          </p:cNvPr>
          <p:cNvSpPr/>
          <p:nvPr/>
        </p:nvSpPr>
        <p:spPr>
          <a:xfrm>
            <a:off x="3429000" y="1949872"/>
            <a:ext cx="3289852" cy="1144908"/>
          </a:xfrm>
          <a:prstGeom prst="wedgeRoundRectCallout">
            <a:avLst>
              <a:gd name="adj1" fmla="val -47972"/>
              <a:gd name="adj2" fmla="val -119910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F536418-E0B6-EB06-07D6-7D6E5BD24B68}"/>
              </a:ext>
            </a:extLst>
          </p:cNvPr>
          <p:cNvSpPr txBox="1"/>
          <p:nvPr/>
        </p:nvSpPr>
        <p:spPr>
          <a:xfrm>
            <a:off x="3540222" y="1783662"/>
            <a:ext cx="30428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月決算の事業所の場合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月決算使用量管理帳」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のファイルを開いてください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ja-JP" altLang="en-US" dirty="0"/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id="{2826750A-5122-7199-E9C3-18D05B49E69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1" y="6502495"/>
            <a:ext cx="3602747" cy="280393"/>
          </a:xfrm>
          <a:prstGeom prst="rect">
            <a:avLst/>
          </a:prstGeom>
        </p:spPr>
      </p:pic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DF4A6E3C-E28B-5267-BB45-3515A6E5114F}"/>
              </a:ext>
            </a:extLst>
          </p:cNvPr>
          <p:cNvSpPr/>
          <p:nvPr/>
        </p:nvSpPr>
        <p:spPr>
          <a:xfrm>
            <a:off x="1117781" y="6710680"/>
            <a:ext cx="2844619" cy="757277"/>
          </a:xfrm>
          <a:prstGeom prst="wedgeRoundRectCallout">
            <a:avLst>
              <a:gd name="adj1" fmla="val 21825"/>
              <a:gd name="adj2" fmla="val -68864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50202EE-6B8A-8F4D-4A57-64D3FBF2171E}"/>
              </a:ext>
            </a:extLst>
          </p:cNvPr>
          <p:cNvSpPr txBox="1"/>
          <p:nvPr/>
        </p:nvSpPr>
        <p:spPr>
          <a:xfrm>
            <a:off x="1318485" y="6543135"/>
            <a:ext cx="2451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品名（サイズ）や重量が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自動的に入力されます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086E42BC-0CF3-F2A3-31A0-D4D21B910E8C}"/>
              </a:ext>
            </a:extLst>
          </p:cNvPr>
          <p:cNvSpPr txBox="1"/>
          <p:nvPr/>
        </p:nvSpPr>
        <p:spPr>
          <a:xfrm>
            <a:off x="4059366" y="1431083"/>
            <a:ext cx="415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❶</a:t>
            </a:r>
            <a:endParaRPr kumimoji="1" lang="ja-JP" altLang="en-US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6F2A9AC-E482-1BEC-B6A1-8A39454ABDB5}"/>
              </a:ext>
            </a:extLst>
          </p:cNvPr>
          <p:cNvSpPr txBox="1"/>
          <p:nvPr/>
        </p:nvSpPr>
        <p:spPr>
          <a:xfrm>
            <a:off x="784018" y="4965807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❸</a:t>
            </a:r>
            <a:endParaRPr kumimoji="1" lang="ja-JP" altLang="en-US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DFA8D5D-5410-D66D-971A-FDBB50C85A73}"/>
              </a:ext>
            </a:extLst>
          </p:cNvPr>
          <p:cNvSpPr txBox="1"/>
          <p:nvPr/>
        </p:nvSpPr>
        <p:spPr>
          <a:xfrm>
            <a:off x="2956136" y="6281725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❹</a:t>
            </a:r>
            <a:endParaRPr kumimoji="1" lang="ja-JP" altLang="en-US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47CD20AC-6A24-D6B3-CD15-830D99783C05}"/>
              </a:ext>
            </a:extLst>
          </p:cNvPr>
          <p:cNvSpPr txBox="1"/>
          <p:nvPr/>
        </p:nvSpPr>
        <p:spPr>
          <a:xfrm>
            <a:off x="4806370" y="7495294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❺</a:t>
            </a:r>
            <a:endParaRPr kumimoji="1" lang="ja-JP" altLang="en-US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B5AB3204-3B65-33B1-9738-B494DFA276BB}"/>
              </a:ext>
            </a:extLst>
          </p:cNvPr>
          <p:cNvSpPr txBox="1"/>
          <p:nvPr/>
        </p:nvSpPr>
        <p:spPr>
          <a:xfrm>
            <a:off x="478608" y="8011300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❻</a:t>
            </a:r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3863AD-F3F6-198E-3E21-F966C14539E6}"/>
              </a:ext>
            </a:extLst>
          </p:cNvPr>
          <p:cNvSpPr txBox="1"/>
          <p:nvPr/>
        </p:nvSpPr>
        <p:spPr>
          <a:xfrm>
            <a:off x="1808472" y="2819762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❷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5575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図 42">
            <a:extLst>
              <a:ext uri="{FF2B5EF4-FFF2-40B4-BE49-F238E27FC236}">
                <a16:creationId xmlns:a16="http://schemas.microsoft.com/office/drawing/2014/main" id="{45009F69-8734-F611-AC94-3133C30C19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8"/>
          <a:stretch/>
        </p:blipFill>
        <p:spPr>
          <a:xfrm>
            <a:off x="2633758" y="683984"/>
            <a:ext cx="3875429" cy="2847135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E04972F3-15F6-71DC-C815-8C4A495FDF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560" y="3717938"/>
            <a:ext cx="3880837" cy="2805026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B4DC2CD-C922-A2FF-4979-D9667725AD8D}"/>
              </a:ext>
            </a:extLst>
          </p:cNvPr>
          <p:cNvSpPr txBox="1"/>
          <p:nvPr/>
        </p:nvSpPr>
        <p:spPr>
          <a:xfrm>
            <a:off x="2951947" y="145178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>
                <a:solidFill>
                  <a:schemeClr val="accent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図解</a:t>
            </a:r>
            <a:r>
              <a:rPr kumimoji="1" lang="en-US" altLang="ja-JP" sz="2000" dirty="0">
                <a:solidFill>
                  <a:schemeClr val="accent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β</a:t>
            </a:r>
            <a:endParaRPr kumimoji="1" lang="ja-JP" altLang="en-US" sz="2000" dirty="0">
              <a:solidFill>
                <a:schemeClr val="accent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F99DFA1F-F236-EBA9-5B48-086A22898DF9}"/>
              </a:ext>
            </a:extLst>
          </p:cNvPr>
          <p:cNvSpPr/>
          <p:nvPr/>
        </p:nvSpPr>
        <p:spPr>
          <a:xfrm>
            <a:off x="2606748" y="1125294"/>
            <a:ext cx="2287307" cy="33020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矢印: 左カーブ 3">
            <a:extLst>
              <a:ext uri="{FF2B5EF4-FFF2-40B4-BE49-F238E27FC236}">
                <a16:creationId xmlns:a16="http://schemas.microsoft.com/office/drawing/2014/main" id="{B4712D49-5703-C5EB-3301-4573095CB705}"/>
              </a:ext>
            </a:extLst>
          </p:cNvPr>
          <p:cNvSpPr/>
          <p:nvPr/>
        </p:nvSpPr>
        <p:spPr>
          <a:xfrm>
            <a:off x="4894055" y="4265588"/>
            <a:ext cx="384842" cy="1192264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B1589937-7EB0-61C6-E30C-28980D58748F}"/>
              </a:ext>
            </a:extLst>
          </p:cNvPr>
          <p:cNvSpPr/>
          <p:nvPr/>
        </p:nvSpPr>
        <p:spPr>
          <a:xfrm>
            <a:off x="273251" y="777189"/>
            <a:ext cx="2219960" cy="982725"/>
          </a:xfrm>
          <a:prstGeom prst="wedgeRoundRectCallout">
            <a:avLst>
              <a:gd name="adj1" fmla="val 61446"/>
              <a:gd name="adj2" fmla="val 12480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8317E4A-18A4-05F4-6A47-03056A0DAA73}"/>
              </a:ext>
            </a:extLst>
          </p:cNvPr>
          <p:cNvSpPr txBox="1"/>
          <p:nvPr/>
        </p:nvSpPr>
        <p:spPr>
          <a:xfrm>
            <a:off x="464629" y="800489"/>
            <a:ext cx="18533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６月にＰ３の使用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をやめ、Ｐ３６に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変更する場合</a:t>
            </a:r>
          </a:p>
        </p:txBody>
      </p:sp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2599E8EE-8959-900D-6F2A-79FBAE9A0F1D}"/>
              </a:ext>
            </a:extLst>
          </p:cNvPr>
          <p:cNvSpPr/>
          <p:nvPr/>
        </p:nvSpPr>
        <p:spPr>
          <a:xfrm>
            <a:off x="176409" y="4821668"/>
            <a:ext cx="2452718" cy="1532042"/>
          </a:xfrm>
          <a:prstGeom prst="wedgeRoundRectCallout">
            <a:avLst>
              <a:gd name="adj1" fmla="val 61446"/>
              <a:gd name="adj2" fmla="val 12480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5631867-8973-6532-67CC-F8990CA3D750}"/>
              </a:ext>
            </a:extLst>
          </p:cNvPr>
          <p:cNvSpPr txBox="1"/>
          <p:nvPr/>
        </p:nvSpPr>
        <p:spPr>
          <a:xfrm>
            <a:off x="311480" y="4851259"/>
            <a:ext cx="22621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１月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年度最初の月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</a:p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のシートに戻って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この空いている行に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ＩＤ番号Ｐ３６を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打ち込んでください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958A3D47-50FA-3D89-03A6-E85C42161C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393" y="6116334"/>
            <a:ext cx="547423" cy="525171"/>
          </a:xfrm>
          <a:prstGeom prst="rect">
            <a:avLst/>
          </a:prstGeom>
        </p:spPr>
      </p:pic>
      <p:sp>
        <p:nvSpPr>
          <p:cNvPr id="16" name="矢印: 下カーブ 15">
            <a:extLst>
              <a:ext uri="{FF2B5EF4-FFF2-40B4-BE49-F238E27FC236}">
                <a16:creationId xmlns:a16="http://schemas.microsoft.com/office/drawing/2014/main" id="{A566DF7E-E165-27EB-6DD2-063335779B46}"/>
              </a:ext>
            </a:extLst>
          </p:cNvPr>
          <p:cNvSpPr/>
          <p:nvPr/>
        </p:nvSpPr>
        <p:spPr>
          <a:xfrm flipH="1">
            <a:off x="4228875" y="5904681"/>
            <a:ext cx="963218" cy="423906"/>
          </a:xfrm>
          <a:prstGeom prst="curvedDownArrow">
            <a:avLst>
              <a:gd name="adj1" fmla="val 25000"/>
              <a:gd name="adj2" fmla="val 50000"/>
              <a:gd name="adj3" fmla="val 57006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34E9D42-7769-D4BD-AD08-9E21265B36DA}"/>
              </a:ext>
            </a:extLst>
          </p:cNvPr>
          <p:cNvSpPr txBox="1"/>
          <p:nvPr/>
        </p:nvSpPr>
        <p:spPr>
          <a:xfrm>
            <a:off x="3450266" y="7107671"/>
            <a:ext cx="292394" cy="164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D224AAC-083C-94E1-8702-FB204F0C149E}"/>
              </a:ext>
            </a:extLst>
          </p:cNvPr>
          <p:cNvSpPr txBox="1"/>
          <p:nvPr/>
        </p:nvSpPr>
        <p:spPr>
          <a:xfrm>
            <a:off x="3450266" y="7505470"/>
            <a:ext cx="292394" cy="164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F2BACC8-5906-EF3A-01B4-C51D36D01F58}"/>
              </a:ext>
            </a:extLst>
          </p:cNvPr>
          <p:cNvSpPr txBox="1"/>
          <p:nvPr/>
        </p:nvSpPr>
        <p:spPr>
          <a:xfrm>
            <a:off x="3428999" y="7824005"/>
            <a:ext cx="292394" cy="164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9352D0A-F94E-45B8-C144-37A7720C8531}"/>
              </a:ext>
            </a:extLst>
          </p:cNvPr>
          <p:cNvSpPr txBox="1"/>
          <p:nvPr/>
        </p:nvSpPr>
        <p:spPr>
          <a:xfrm>
            <a:off x="3464431" y="8166550"/>
            <a:ext cx="292394" cy="164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5D8750C-7723-3A7B-402F-3C6298D66335}"/>
              </a:ext>
            </a:extLst>
          </p:cNvPr>
          <p:cNvSpPr txBox="1"/>
          <p:nvPr/>
        </p:nvSpPr>
        <p:spPr>
          <a:xfrm>
            <a:off x="3428999" y="8538417"/>
            <a:ext cx="292394" cy="164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06905E0-9635-17B8-0720-1B6CBECB2230}"/>
              </a:ext>
            </a:extLst>
          </p:cNvPr>
          <p:cNvSpPr txBox="1"/>
          <p:nvPr/>
        </p:nvSpPr>
        <p:spPr>
          <a:xfrm>
            <a:off x="5794921" y="4457678"/>
            <a:ext cx="292394" cy="164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5745CEA-25C5-517B-96F9-32A22FCA33AC}"/>
              </a:ext>
            </a:extLst>
          </p:cNvPr>
          <p:cNvSpPr txBox="1"/>
          <p:nvPr/>
        </p:nvSpPr>
        <p:spPr>
          <a:xfrm>
            <a:off x="5807674" y="4740188"/>
            <a:ext cx="292394" cy="164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E57C7D8-085E-9842-AFB2-B6DE6C71D632}"/>
              </a:ext>
            </a:extLst>
          </p:cNvPr>
          <p:cNvSpPr txBox="1"/>
          <p:nvPr/>
        </p:nvSpPr>
        <p:spPr>
          <a:xfrm>
            <a:off x="5791291" y="4156914"/>
            <a:ext cx="292394" cy="164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DF6B28DA-5533-9412-49EA-61CC9B081F3E}"/>
              </a:ext>
            </a:extLst>
          </p:cNvPr>
          <p:cNvSpPr txBox="1"/>
          <p:nvPr/>
        </p:nvSpPr>
        <p:spPr>
          <a:xfrm>
            <a:off x="5791291" y="5037292"/>
            <a:ext cx="292394" cy="164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3B9D5A1-D8E4-560C-235F-EF6138062484}"/>
              </a:ext>
            </a:extLst>
          </p:cNvPr>
          <p:cNvSpPr txBox="1"/>
          <p:nvPr/>
        </p:nvSpPr>
        <p:spPr>
          <a:xfrm>
            <a:off x="5791291" y="5319802"/>
            <a:ext cx="292394" cy="164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C35D6EA-1FDE-7EF1-23AA-53D3951C7DBA}"/>
              </a:ext>
            </a:extLst>
          </p:cNvPr>
          <p:cNvSpPr txBox="1"/>
          <p:nvPr/>
        </p:nvSpPr>
        <p:spPr>
          <a:xfrm>
            <a:off x="5762754" y="5623496"/>
            <a:ext cx="292394" cy="164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C0C04A8-245D-1D0F-201A-A942590A9800}"/>
              </a:ext>
            </a:extLst>
          </p:cNvPr>
          <p:cNvSpPr txBox="1"/>
          <p:nvPr/>
        </p:nvSpPr>
        <p:spPr>
          <a:xfrm>
            <a:off x="5759158" y="5922836"/>
            <a:ext cx="292394" cy="164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35" name="図 34">
            <a:extLst>
              <a:ext uri="{FF2B5EF4-FFF2-40B4-BE49-F238E27FC236}">
                <a16:creationId xmlns:a16="http://schemas.microsoft.com/office/drawing/2014/main" id="{530497F1-2D73-8327-B401-1D636AB16DF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31210"/>
          <a:stretch/>
        </p:blipFill>
        <p:spPr>
          <a:xfrm>
            <a:off x="456303" y="6700510"/>
            <a:ext cx="5970816" cy="2834277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2A7E1717-3666-CF65-FD76-07D4D584159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2" t="95760" r="426" b="237"/>
          <a:stretch/>
        </p:blipFill>
        <p:spPr>
          <a:xfrm>
            <a:off x="471743" y="9369788"/>
            <a:ext cx="5929953" cy="21938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07C6653A-B050-F6E3-17BE-A2FCF92E5E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68568" y="8107996"/>
            <a:ext cx="725487" cy="695004"/>
          </a:xfrm>
          <a:prstGeom prst="rect">
            <a:avLst/>
          </a:prstGeom>
        </p:spPr>
      </p:pic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D4B62C77-C894-B883-D6F9-6E380B029E75}"/>
              </a:ext>
            </a:extLst>
          </p:cNvPr>
          <p:cNvSpPr/>
          <p:nvPr/>
        </p:nvSpPr>
        <p:spPr>
          <a:xfrm>
            <a:off x="3557114" y="8785408"/>
            <a:ext cx="3156507" cy="763509"/>
          </a:xfrm>
          <a:prstGeom prst="wedgeRoundRectCallout">
            <a:avLst>
              <a:gd name="adj1" fmla="val 5021"/>
              <a:gd name="adj2" fmla="val -68272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EF3B2A-F8BC-FAA9-D171-EBCA4FA72C10}"/>
              </a:ext>
            </a:extLst>
          </p:cNvPr>
          <p:cNvSpPr txBox="1"/>
          <p:nvPr/>
        </p:nvSpPr>
        <p:spPr>
          <a:xfrm>
            <a:off x="3428999" y="8843996"/>
            <a:ext cx="3383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６月からはＰ３６の欄に記録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ができるようになりました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8967D36-06C0-1EBE-52B7-9801CACF3A3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226" y="5735818"/>
            <a:ext cx="2516248" cy="174318"/>
          </a:xfrm>
          <a:prstGeom prst="rect">
            <a:avLst/>
          </a:prstGeom>
        </p:spPr>
      </p:pic>
      <p:sp>
        <p:nvSpPr>
          <p:cNvPr id="37" name="楕円 36">
            <a:extLst>
              <a:ext uri="{FF2B5EF4-FFF2-40B4-BE49-F238E27FC236}">
                <a16:creationId xmlns:a16="http://schemas.microsoft.com/office/drawing/2014/main" id="{CA3BD429-973D-1A1D-2782-24FF8F98B0F3}"/>
              </a:ext>
            </a:extLst>
          </p:cNvPr>
          <p:cNvSpPr/>
          <p:nvPr/>
        </p:nvSpPr>
        <p:spPr>
          <a:xfrm>
            <a:off x="2633758" y="4196084"/>
            <a:ext cx="2260297" cy="33020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7D93025-9B95-DE2B-8409-CE598230844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054" y="6095664"/>
            <a:ext cx="557206" cy="534556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F481665F-4989-D92C-0C2A-484CBDFB098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52056" y="3110985"/>
            <a:ext cx="554784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77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4702CB75-76DE-F88C-FC3E-7D5CDE352A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1222211" y="3080452"/>
            <a:ext cx="9375339" cy="3721032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42ECE70-1DA1-129A-1009-818D43C45B3C}"/>
              </a:ext>
            </a:extLst>
          </p:cNvPr>
          <p:cNvSpPr txBox="1"/>
          <p:nvPr/>
        </p:nvSpPr>
        <p:spPr>
          <a:xfrm rot="16200000">
            <a:off x="-3460109" y="4401980"/>
            <a:ext cx="7898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年計・・・年間のポリ包装に関するプラスチック使用量を確認しましょう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05D1888-B253-D8C2-38F8-C07ADC9894D2}"/>
              </a:ext>
            </a:extLst>
          </p:cNvPr>
          <p:cNvSpPr txBox="1"/>
          <p:nvPr/>
        </p:nvSpPr>
        <p:spPr>
          <a:xfrm rot="16200000">
            <a:off x="-1353010" y="4451997"/>
            <a:ext cx="5024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（こちらの年計は１２月決算の例になります）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0068DD01-1D31-4676-217B-1E73010621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54291" y="4138143"/>
            <a:ext cx="5855833" cy="405673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69C1924-A81A-0401-5AA1-D2A751C56989}"/>
              </a:ext>
            </a:extLst>
          </p:cNvPr>
          <p:cNvSpPr/>
          <p:nvPr/>
        </p:nvSpPr>
        <p:spPr>
          <a:xfrm>
            <a:off x="6130720" y="1413063"/>
            <a:ext cx="297301" cy="59600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5E139B1-EECE-C7F3-6CBA-65728D794DD9}"/>
              </a:ext>
            </a:extLst>
          </p:cNvPr>
          <p:cNvSpPr txBox="1"/>
          <p:nvPr/>
        </p:nvSpPr>
        <p:spPr>
          <a:xfrm rot="16200000">
            <a:off x="3403370" y="4025173"/>
            <a:ext cx="5678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年間トータルの使用量が自動計算で算出されます</a:t>
            </a:r>
          </a:p>
        </p:txBody>
      </p:sp>
      <p:pic>
        <p:nvPicPr>
          <p:cNvPr id="16" name="Picture 2" descr="http://4.bp.blogspot.com/-atp_w7brhKA/Uab373dFIbI/AAAAAAAAUYg/xDelVOysS_g/s800/yajirushi_kururi_right.png">
            <a:extLst>
              <a:ext uri="{FF2B5EF4-FFF2-40B4-BE49-F238E27FC236}">
                <a16:creationId xmlns:a16="http://schemas.microsoft.com/office/drawing/2014/main" id="{F65D7218-6CA0-8A0B-6F6E-CB7A295FD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472" b="90244" l="2913" r="94175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24774" flipV="1">
            <a:off x="5051081" y="296108"/>
            <a:ext cx="1594528" cy="952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B9572BE1-B96F-755D-EA15-0A8373D5D3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61961" y="977547"/>
            <a:ext cx="593514" cy="511717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2107E994-F684-9DE8-4217-E7EBC061CEA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3418">
            <a:off x="5309048" y="6696"/>
            <a:ext cx="1045603" cy="1390241"/>
          </a:xfrm>
          <a:prstGeom prst="rect">
            <a:avLst/>
          </a:prstGeom>
        </p:spPr>
      </p:pic>
      <p:sp>
        <p:nvSpPr>
          <p:cNvPr id="14" name="矢印: 右 13">
            <a:extLst>
              <a:ext uri="{FF2B5EF4-FFF2-40B4-BE49-F238E27FC236}">
                <a16:creationId xmlns:a16="http://schemas.microsoft.com/office/drawing/2014/main" id="{BB67AAFE-8F69-0C35-CCE5-0BAD8FFB81B8}"/>
              </a:ext>
            </a:extLst>
          </p:cNvPr>
          <p:cNvSpPr/>
          <p:nvPr/>
        </p:nvSpPr>
        <p:spPr>
          <a:xfrm>
            <a:off x="1675418" y="1114274"/>
            <a:ext cx="151370" cy="287699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39084A-3916-89BE-E1A8-58467FEEAED6}"/>
              </a:ext>
            </a:extLst>
          </p:cNvPr>
          <p:cNvSpPr txBox="1"/>
          <p:nvPr/>
        </p:nvSpPr>
        <p:spPr>
          <a:xfrm rot="16200000">
            <a:off x="722081" y="921212"/>
            <a:ext cx="1168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次年度の１月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の繰越欄に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転記しましょう</a:t>
            </a:r>
          </a:p>
        </p:txBody>
      </p:sp>
    </p:spTree>
    <p:extLst>
      <p:ext uri="{BB962C8B-B14F-4D97-AF65-F5344CB8AC3E}">
        <p14:creationId xmlns:p14="http://schemas.microsoft.com/office/powerpoint/2010/main" val="2751683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3198</TotalTime>
  <Words>784</Words>
  <Application>Microsoft Office PowerPoint</Application>
  <PresentationFormat>A4 210 x 297 mm</PresentationFormat>
  <Paragraphs>117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BIZ UDPゴシック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半田 裕施</dc:creator>
  <cp:lastModifiedBy>全ク連85</cp:lastModifiedBy>
  <cp:revision>36</cp:revision>
  <cp:lastPrinted>2022-10-25T06:02:13Z</cp:lastPrinted>
  <dcterms:created xsi:type="dcterms:W3CDTF">2022-09-15T02:47:01Z</dcterms:created>
  <dcterms:modified xsi:type="dcterms:W3CDTF">2024-02-22T00:32:14Z</dcterms:modified>
</cp:coreProperties>
</file>